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5" r:id="rId2"/>
    <p:sldId id="286" r:id="rId3"/>
    <p:sldId id="256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DC377-2EA2-428B-A240-F44ADBA89199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A3C1F-38D2-4D26-AFD7-CB7588E8BE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25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2F3F5-2D97-57BF-ACF4-FEF149F0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F3AE7E-726D-570C-E4FC-4666CAAA4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76350"/>
            <a:ext cx="11458575" cy="4314825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000">
                <a:latin typeface="+mn-lt"/>
              </a:defRPr>
            </a:lvl1pPr>
            <a:lvl2pPr marL="6858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>
                <a:latin typeface="+mn-lt"/>
              </a:defRPr>
            </a:lvl2pPr>
            <a:lvl3pPr marL="11430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>
                <a:latin typeface="+mn-lt"/>
              </a:defRPr>
            </a:lvl3pPr>
            <a:lvl4pPr marL="16002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>
                <a:latin typeface="+mn-lt"/>
              </a:defRPr>
            </a:lvl4pPr>
            <a:lvl5pPr marL="20574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4761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CEABB-44F9-C4FC-8107-4440754A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03AB70-CC5F-8D1C-F15B-FF24B5538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0525" y="1825625"/>
            <a:ext cx="5629275" cy="3756025"/>
          </a:xfrm>
        </p:spPr>
        <p:txBody>
          <a:bodyPr>
            <a:normAutofit/>
          </a:bodyPr>
          <a:lstStyle>
            <a:lvl1pPr marL="342900" indent="-3429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1pPr>
            <a:lvl2pPr marL="800100" indent="-3429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2pPr>
            <a:lvl3pPr marL="1257300" indent="-3429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3pPr>
            <a:lvl4pPr marL="1714500" indent="-3429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4pPr>
            <a:lvl5pPr marL="2171700" indent="-3429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C842E9-7F4E-B1D7-471C-D58BF4C9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76900" cy="3756025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1pPr>
            <a:lvl2pPr marL="6858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2pPr>
            <a:lvl3pPr marL="11430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3pPr>
            <a:lvl4pPr marL="16002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4pPr>
            <a:lvl5pPr marL="2057400" indent="-228600"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0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3907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CEABB-44F9-C4FC-8107-4440754A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03AB70-CC5F-8D1C-F15B-FF24B5538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0525" y="1257301"/>
            <a:ext cx="5629275" cy="43243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936CCB39-9A73-0BAB-2D50-A5C4158268F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67450" y="1257300"/>
            <a:ext cx="5534025" cy="43243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photo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297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CEABB-44F9-C4FC-8107-4440754A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936CCB39-9A73-0BAB-2D50-A5C4158268F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67450" y="1257300"/>
            <a:ext cx="5534025" cy="43243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photo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81C37DC0-625B-83E8-1ADE-360CF6ADA20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0525" y="1257300"/>
            <a:ext cx="5534025" cy="4324350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de-DE"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photo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23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D7BB0-7E2A-C120-5FCC-34C630CC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6982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D7BB0-7E2A-C120-5FCC-34C630CC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CF36E4-9C07-A9A7-8DF5-2F32B2CE6487}"/>
              </a:ext>
            </a:extLst>
          </p:cNvPr>
          <p:cNvSpPr txBox="1"/>
          <p:nvPr userDrawn="1"/>
        </p:nvSpPr>
        <p:spPr>
          <a:xfrm>
            <a:off x="390525" y="1143000"/>
            <a:ext cx="3010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accent1"/>
                </a:solidFill>
              </a:rPr>
              <a:t>Part </a:t>
            </a:r>
            <a:r>
              <a:rPr lang="de-DE" sz="2000" b="1" dirty="0" err="1">
                <a:solidFill>
                  <a:schemeClr val="accent1"/>
                </a:solidFill>
              </a:rPr>
              <a:t>Dimensions</a:t>
            </a:r>
            <a:r>
              <a:rPr lang="de-DE" sz="2000" b="1" dirty="0">
                <a:solidFill>
                  <a:schemeClr val="accent1"/>
                </a:solidFill>
              </a:rPr>
              <a:t> (</a:t>
            </a:r>
            <a:r>
              <a:rPr lang="de-DE" sz="2000" b="1" dirty="0" err="1">
                <a:solidFill>
                  <a:schemeClr val="accent1"/>
                </a:solidFill>
              </a:rPr>
              <a:t>approx</a:t>
            </a:r>
            <a:r>
              <a:rPr lang="de-DE" sz="2000" b="1" dirty="0">
                <a:solidFill>
                  <a:schemeClr val="accent1"/>
                </a:solidFill>
              </a:rPr>
              <a:t>.) 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1A5F1A-DBE7-F484-D360-8FA4383FD3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32175" y="1181100"/>
            <a:ext cx="8416925" cy="409575"/>
          </a:xfrm>
        </p:spPr>
        <p:txBody>
          <a:bodyPr wrap="none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C198064-CD3A-5363-0496-7BD0F09C5584}"/>
              </a:ext>
            </a:extLst>
          </p:cNvPr>
          <p:cNvSpPr txBox="1"/>
          <p:nvPr userDrawn="1"/>
        </p:nvSpPr>
        <p:spPr>
          <a:xfrm>
            <a:off x="400050" y="1695450"/>
            <a:ext cx="2148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accent1"/>
                </a:solidFill>
              </a:rPr>
              <a:t>Material &amp; </a:t>
            </a:r>
            <a:r>
              <a:rPr lang="de-DE" sz="2000" b="1" dirty="0" err="1">
                <a:solidFill>
                  <a:schemeClr val="accent1"/>
                </a:solidFill>
              </a:rPr>
              <a:t>Weight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id="{BAB2FE99-7784-8FEF-D1D8-2918668FAC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1700" y="1733550"/>
            <a:ext cx="8416925" cy="409575"/>
          </a:xfrm>
        </p:spPr>
        <p:txBody>
          <a:bodyPr wrap="none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63A07F1-9404-6950-0B0B-006C976E0F81}"/>
              </a:ext>
            </a:extLst>
          </p:cNvPr>
          <p:cNvSpPr txBox="1"/>
          <p:nvPr userDrawn="1"/>
        </p:nvSpPr>
        <p:spPr>
          <a:xfrm>
            <a:off x="390525" y="2252661"/>
            <a:ext cx="1806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accent1"/>
                </a:solidFill>
              </a:rPr>
              <a:t>Post Treatment</a:t>
            </a:r>
            <a:br>
              <a:rPr lang="de-DE" sz="2000" b="1" dirty="0">
                <a:solidFill>
                  <a:schemeClr val="accent1"/>
                </a:solidFill>
              </a:rPr>
            </a:br>
            <a:r>
              <a:rPr lang="de-DE" sz="1200" b="1" dirty="0">
                <a:solidFill>
                  <a:schemeClr val="accent1"/>
                </a:solidFill>
              </a:rPr>
              <a:t>(</a:t>
            </a:r>
            <a:r>
              <a:rPr lang="de-DE" sz="1200" b="1" dirty="0" err="1">
                <a:solidFill>
                  <a:schemeClr val="accent1"/>
                </a:solidFill>
              </a:rPr>
              <a:t>if</a:t>
            </a:r>
            <a:r>
              <a:rPr lang="de-DE" sz="1200" b="1" dirty="0">
                <a:solidFill>
                  <a:schemeClr val="accent1"/>
                </a:solidFill>
              </a:rPr>
              <a:t> </a:t>
            </a:r>
            <a:r>
              <a:rPr lang="de-DE" sz="1200" b="1" dirty="0" err="1">
                <a:solidFill>
                  <a:schemeClr val="accent1"/>
                </a:solidFill>
              </a:rPr>
              <a:t>applicable</a:t>
            </a:r>
            <a:r>
              <a:rPr lang="de-DE" sz="1200" b="1" dirty="0">
                <a:solidFill>
                  <a:schemeClr val="accent1"/>
                </a:solidFill>
              </a:rPr>
              <a:t>) 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2C124622-B281-141A-A2C0-8D34997E4F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41700" y="2289028"/>
            <a:ext cx="8416925" cy="409575"/>
          </a:xfrm>
        </p:spPr>
        <p:txBody>
          <a:bodyPr wrap="none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E13020C-BD90-B796-A9BC-691BE37DC1A3}"/>
              </a:ext>
            </a:extLst>
          </p:cNvPr>
          <p:cNvSpPr txBox="1"/>
          <p:nvPr userDrawn="1"/>
        </p:nvSpPr>
        <p:spPr>
          <a:xfrm>
            <a:off x="390525" y="2847969"/>
            <a:ext cx="2315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accent1"/>
                </a:solidFill>
              </a:rPr>
              <a:t>Short Description </a:t>
            </a:r>
            <a:r>
              <a:rPr lang="de-DE" sz="2000" b="1" dirty="0" err="1">
                <a:solidFill>
                  <a:schemeClr val="accent1"/>
                </a:solidFill>
              </a:rPr>
              <a:t>of</a:t>
            </a:r>
            <a:br>
              <a:rPr lang="de-DE" sz="2000" b="1" dirty="0">
                <a:solidFill>
                  <a:schemeClr val="accent1"/>
                </a:solidFill>
              </a:rPr>
            </a:br>
            <a:r>
              <a:rPr lang="de-DE" sz="2000" b="1" dirty="0" err="1">
                <a:solidFill>
                  <a:schemeClr val="accent1"/>
                </a:solidFill>
              </a:rPr>
              <a:t>Application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63255099-976C-AD9D-A523-6CA64A171B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2175" y="2886069"/>
            <a:ext cx="8416925" cy="707886"/>
          </a:xfrm>
        </p:spPr>
        <p:txBody>
          <a:bodyPr wrap="none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A9303A5-D70F-D2AB-F77F-7AA5A52E3BC6}"/>
              </a:ext>
            </a:extLst>
          </p:cNvPr>
          <p:cNvSpPr txBox="1"/>
          <p:nvPr userDrawn="1"/>
        </p:nvSpPr>
        <p:spPr>
          <a:xfrm>
            <a:off x="390525" y="3757608"/>
            <a:ext cx="1782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accent1"/>
                </a:solidFill>
              </a:rPr>
              <a:t>Design </a:t>
            </a:r>
            <a:r>
              <a:rPr lang="de-DE" sz="2000" b="1" dirty="0" err="1">
                <a:solidFill>
                  <a:schemeClr val="accent1"/>
                </a:solidFill>
              </a:rPr>
              <a:t>Aspects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82FCE321-C5ED-33D2-089B-9AD769AA88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32175" y="3795707"/>
            <a:ext cx="8416925" cy="1033467"/>
          </a:xfrm>
        </p:spPr>
        <p:txBody>
          <a:bodyPr wrap="none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44C15E4-6D94-C92A-D447-6F3BB6BB83C0}"/>
              </a:ext>
            </a:extLst>
          </p:cNvPr>
          <p:cNvSpPr txBox="1"/>
          <p:nvPr userDrawn="1"/>
        </p:nvSpPr>
        <p:spPr>
          <a:xfrm>
            <a:off x="390525" y="5053013"/>
            <a:ext cx="2086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>
                <a:solidFill>
                  <a:schemeClr val="accent1"/>
                </a:solidFill>
              </a:rPr>
              <a:t>Economic</a:t>
            </a:r>
            <a:r>
              <a:rPr lang="de-DE" sz="2000" b="1" dirty="0">
                <a:solidFill>
                  <a:schemeClr val="accent1"/>
                </a:solidFill>
              </a:rPr>
              <a:t> </a:t>
            </a:r>
            <a:r>
              <a:rPr lang="de-DE" sz="2000" b="1" dirty="0" err="1">
                <a:solidFill>
                  <a:schemeClr val="accent1"/>
                </a:solidFill>
              </a:rPr>
              <a:t>Aspects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3896149A-C5C2-5164-19EA-E636C819EF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41700" y="5067300"/>
            <a:ext cx="8416925" cy="707886"/>
          </a:xfrm>
        </p:spPr>
        <p:txBody>
          <a:bodyPr wrap="none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14376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026" userDrawn="1">
          <p15:clr>
            <a:srgbClr val="FBAE40"/>
          </p15:clr>
        </p15:guide>
        <p15:guide id="3" pos="216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72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81E4516-B0BC-4190-D339-51C96909FB97}"/>
              </a:ext>
            </a:extLst>
          </p:cNvPr>
          <p:cNvSpPr/>
          <p:nvPr userDrawn="1"/>
        </p:nvSpPr>
        <p:spPr>
          <a:xfrm>
            <a:off x="0" y="5947954"/>
            <a:ext cx="12192000" cy="910046"/>
          </a:xfrm>
          <a:prstGeom prst="rect">
            <a:avLst/>
          </a:prstGeom>
          <a:solidFill>
            <a:srgbClr val="00859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lIns="360000" rtlCol="0" anchor="ctr"/>
          <a:lstStyle/>
          <a:p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Sinter-</a:t>
            </a:r>
            <a:r>
              <a:rPr lang="de-DE" sz="2400" kern="0" dirty="0" err="1">
                <a:solidFill>
                  <a:prstClr val="white"/>
                </a:solidFill>
                <a:cs typeface="Arial" panose="020B0604020202020204" pitchFamily="34" charset="0"/>
              </a:rPr>
              <a:t>based</a:t>
            </a:r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 AM   |  </a:t>
            </a:r>
            <a:r>
              <a:rPr lang="de-DE" sz="2400" kern="0" dirty="0" err="1">
                <a:solidFill>
                  <a:prstClr val="white"/>
                </a:solidFill>
                <a:cs typeface="Arial" panose="020B0604020202020204" pitchFamily="34" charset="0"/>
              </a:rPr>
              <a:t>Component</a:t>
            </a:r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 Award 2023</a:t>
            </a: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A2DDE4-53AB-5AAB-9960-8EBF70BD6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365126"/>
            <a:ext cx="11458575" cy="5016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BC2269-9E72-DAA6-5C7D-C948EECA7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0525" y="1304925"/>
            <a:ext cx="11458575" cy="4286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2910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58" r:id="rId4"/>
    <p:sldLayoutId id="2147483654" r:id="rId5"/>
    <p:sldLayoutId id="2147483657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24975C2-A2C2-E432-0954-2B46FB424AF0}"/>
              </a:ext>
            </a:extLst>
          </p:cNvPr>
          <p:cNvSpPr/>
          <p:nvPr/>
        </p:nvSpPr>
        <p:spPr>
          <a:xfrm>
            <a:off x="0" y="5947954"/>
            <a:ext cx="12192000" cy="910046"/>
          </a:xfrm>
          <a:prstGeom prst="rect">
            <a:avLst/>
          </a:prstGeom>
          <a:solidFill>
            <a:srgbClr val="00859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lIns="360000" rtlCol="0" anchor="ctr"/>
          <a:lstStyle/>
          <a:p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Sinter-based AM   |  </a:t>
            </a:r>
            <a:r>
              <a:rPr lang="de-DE" sz="2400" kern="0" dirty="0" err="1">
                <a:solidFill>
                  <a:prstClr val="white"/>
                </a:solidFill>
                <a:cs typeface="Arial" panose="020B0604020202020204" pitchFamily="34" charset="0"/>
              </a:rPr>
              <a:t>Component</a:t>
            </a:r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 Award 2025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3183C5B-CA4C-19DA-7784-4480AEC4DC2E}"/>
              </a:ext>
            </a:extLst>
          </p:cNvPr>
          <p:cNvSpPr/>
          <p:nvPr/>
        </p:nvSpPr>
        <p:spPr>
          <a:xfrm>
            <a:off x="8067675" y="6048375"/>
            <a:ext cx="36957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Space </a:t>
            </a:r>
            <a:r>
              <a:rPr lang="de-DE" dirty="0" err="1">
                <a:solidFill>
                  <a:schemeClr val="tx1"/>
                </a:solidFill>
              </a:rPr>
              <a:t>for</a:t>
            </a:r>
            <a:r>
              <a:rPr lang="de-DE" dirty="0">
                <a:solidFill>
                  <a:schemeClr val="tx1"/>
                </a:solidFill>
              </a:rPr>
              <a:t> Company Logo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DEFD15F1-0F3C-2FDD-973D-A703B1C4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(Part Name)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36A598CB-739C-85E3-6C48-3F126833FE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5E916977-F9BD-2B98-8604-7AF10AD11A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93752F26-2D8F-B48C-EE4A-2CEA696BBB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AE90BF12-C679-BA2F-48F3-FC82BCB552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21A64DB7-FDD4-D641-905B-3FAFA50082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E7A71E44-015D-6804-1F0F-0336DFDE63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105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24975C2-A2C2-E432-0954-2B46FB424AF0}"/>
              </a:ext>
            </a:extLst>
          </p:cNvPr>
          <p:cNvSpPr/>
          <p:nvPr/>
        </p:nvSpPr>
        <p:spPr>
          <a:xfrm>
            <a:off x="0" y="5947954"/>
            <a:ext cx="12192000" cy="910046"/>
          </a:xfrm>
          <a:prstGeom prst="rect">
            <a:avLst/>
          </a:prstGeom>
          <a:solidFill>
            <a:srgbClr val="00859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lIns="360000" rtlCol="0" anchor="ctr"/>
          <a:lstStyle/>
          <a:p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Sinter-based AM   |  </a:t>
            </a:r>
            <a:r>
              <a:rPr lang="de-DE" sz="2400" kern="0" dirty="0" err="1">
                <a:solidFill>
                  <a:prstClr val="white"/>
                </a:solidFill>
                <a:cs typeface="Arial" panose="020B0604020202020204" pitchFamily="34" charset="0"/>
              </a:rPr>
              <a:t>Component</a:t>
            </a:r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 Award 2025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3183C5B-CA4C-19DA-7784-4480AEC4DC2E}"/>
              </a:ext>
            </a:extLst>
          </p:cNvPr>
          <p:cNvSpPr/>
          <p:nvPr/>
        </p:nvSpPr>
        <p:spPr>
          <a:xfrm>
            <a:off x="8067675" y="6048375"/>
            <a:ext cx="36957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Space </a:t>
            </a:r>
            <a:r>
              <a:rPr lang="de-DE" dirty="0" err="1">
                <a:solidFill>
                  <a:schemeClr val="tx1"/>
                </a:solidFill>
              </a:rPr>
              <a:t>for</a:t>
            </a:r>
            <a:r>
              <a:rPr lang="de-DE" dirty="0">
                <a:solidFill>
                  <a:schemeClr val="tx1"/>
                </a:solidFill>
              </a:rPr>
              <a:t> Company Logo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DEFD15F1-0F3C-2FDD-973D-A703B1C4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(Part Name)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143A3C0A-2BA5-AFB3-3DA6-3C07B9A00E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AF7A5B6B-7EB4-F1A9-4DAA-872B6E2CC0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84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24975C2-A2C2-E432-0954-2B46FB424AF0}"/>
              </a:ext>
            </a:extLst>
          </p:cNvPr>
          <p:cNvSpPr/>
          <p:nvPr/>
        </p:nvSpPr>
        <p:spPr>
          <a:xfrm>
            <a:off x="0" y="5947954"/>
            <a:ext cx="12192000" cy="910046"/>
          </a:xfrm>
          <a:prstGeom prst="rect">
            <a:avLst/>
          </a:prstGeom>
          <a:solidFill>
            <a:srgbClr val="00859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lIns="360000" rtlCol="0" anchor="ctr"/>
          <a:lstStyle/>
          <a:p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Sinter-based AM   |  </a:t>
            </a:r>
            <a:r>
              <a:rPr lang="de-DE" sz="2400" kern="0" dirty="0" err="1">
                <a:solidFill>
                  <a:prstClr val="white"/>
                </a:solidFill>
                <a:cs typeface="Arial" panose="020B0604020202020204" pitchFamily="34" charset="0"/>
              </a:rPr>
              <a:t>Component</a:t>
            </a:r>
            <a:r>
              <a:rPr lang="de-DE" sz="2400" kern="0" dirty="0">
                <a:solidFill>
                  <a:prstClr val="white"/>
                </a:solidFill>
                <a:cs typeface="Arial" panose="020B0604020202020204" pitchFamily="34" charset="0"/>
              </a:rPr>
              <a:t> </a:t>
            </a:r>
            <a:r>
              <a:rPr lang="de-DE" sz="2400" kern="0">
                <a:solidFill>
                  <a:prstClr val="white"/>
                </a:solidFill>
                <a:cs typeface="Arial" panose="020B0604020202020204" pitchFamily="34" charset="0"/>
              </a:rPr>
              <a:t>Award 2025</a:t>
            </a:r>
            <a:endParaRPr lang="de-DE" sz="2400" kern="0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3183C5B-CA4C-19DA-7784-4480AEC4DC2E}"/>
              </a:ext>
            </a:extLst>
          </p:cNvPr>
          <p:cNvSpPr/>
          <p:nvPr/>
        </p:nvSpPr>
        <p:spPr>
          <a:xfrm>
            <a:off x="8067675" y="6048375"/>
            <a:ext cx="36957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Space </a:t>
            </a:r>
            <a:r>
              <a:rPr lang="de-DE" dirty="0" err="1">
                <a:solidFill>
                  <a:schemeClr val="tx1"/>
                </a:solidFill>
              </a:rPr>
              <a:t>for</a:t>
            </a:r>
            <a:r>
              <a:rPr lang="de-DE" dirty="0">
                <a:solidFill>
                  <a:schemeClr val="tx1"/>
                </a:solidFill>
              </a:rPr>
              <a:t> Company Logo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DEFD15F1-0F3C-2FDD-973D-A703B1C4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(Part Name)</a:t>
            </a: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58108DED-1A0F-0EC9-51FF-79F018AC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17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Fraunhofer_neu">
      <a:dk1>
        <a:srgbClr val="000000"/>
      </a:dk1>
      <a:lt1>
        <a:srgbClr val="FFFFFF"/>
      </a:lt1>
      <a:dk2>
        <a:srgbClr val="179C7D"/>
      </a:dk2>
      <a:lt2>
        <a:srgbClr val="A6BBC8"/>
      </a:lt2>
      <a:accent1>
        <a:srgbClr val="008598"/>
      </a:accent1>
      <a:accent2>
        <a:srgbClr val="333399"/>
      </a:accent2>
      <a:accent3>
        <a:srgbClr val="F58220"/>
      </a:accent3>
      <a:accent4>
        <a:srgbClr val="1C3F52"/>
      </a:accent4>
      <a:accent5>
        <a:srgbClr val="B2D235"/>
      </a:accent5>
      <a:accent6>
        <a:srgbClr val="BB0056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(Part Name)</vt:lpstr>
      <vt:lpstr>(Part Name)</vt:lpstr>
      <vt:lpstr>(Part Name)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Fischer, Dagmar</dc:creator>
  <cp:lastModifiedBy>Vasic, Annika</cp:lastModifiedBy>
  <cp:revision>12</cp:revision>
  <dcterms:created xsi:type="dcterms:W3CDTF">2023-06-15T13:22:05Z</dcterms:created>
  <dcterms:modified xsi:type="dcterms:W3CDTF">2025-03-25T10:18:01Z</dcterms:modified>
</cp:coreProperties>
</file>